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68" r:id="rId3"/>
    <p:sldId id="256" r:id="rId4"/>
    <p:sldId id="257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014" autoAdjust="0"/>
  </p:normalViewPr>
  <p:slideViewPr>
    <p:cSldViewPr>
      <p:cViewPr varScale="1">
        <p:scale>
          <a:sx n="59" d="100"/>
          <a:sy n="59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3951-7D03-45B0-A789-90398B9E435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27E27-D86D-49B7-A2E5-1069202D97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PRIPRAVA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Najprej se pretegni.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 pokončno, medenica je kot skleda, nagni jo naprej in nazaj in zravnaj.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DIHANJE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Globok vdih 2x: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Vdihni v trebuh, v hrbet in v pljuča.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Počasi izdihuj, najprej izprazni pljuča, potem  stisni trebuh in popek na hrbtenico.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UMIRITEV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Zdaj začuti  mir, za hip zapri oči.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POZICIJA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Glavo visoko, brada dol, rame potisni dol.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Sediš zravnan. Roke so na kolenih.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Noge so pravokotno upognjene.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Stopala so kot palačinke razlezena po tleh.</a:t>
            </a:r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77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Sedi vzravnano, medenica je kot skleda, iz katere raste prečudovito pokončno drevo.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Ramena dol, teme visoko, brada dol, roke so mehke.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Globoko vdihni in z rokami od strani počasi zaokroži navzgor. Povabi k sebi vse dobro.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izdihom roke skleni pri srcu.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Zapri oči ter globoko vdihni in izdihni.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Odpri oči, razpri roke in si zaploskaj.</a:t>
            </a:r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6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Počasen vdih. Roke potujejo mimo popka navzgor nad glavo in se  razširijo v krošnjo drevesa.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Močne roke.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Zadrži dih. Zasukaj dlani navzdol.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počasnim izdihom potisni stegnjene roke dol, močno, kot da potiskaš dol celo zemljo.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15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Globok vdih. Dlani obrni navzgor, stegnjene močne, čvrste roke ,dvigaj celo zemljo nad sabo.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Zadrži dih in skleni stegnjene roke nad sabo, si napet kot struna.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počasnim izdihom se primi za vejo in se potegni navzgor.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vdihom dvigni eno koleno. 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Počasen izdih. Z rokami močno potiskaj koleno proti tlom, koleno se ne pusti.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Stisni trebuh.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Kdo je močnejši: koleno ali roka? 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vdihom dvigni drugo koleno. 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Počasen izdih. Z rokami močno potiskaj koleno proti tlom, koleno se ne pusti.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Stisni trebuh. Kdo je močnejši roka ali koleno?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Vdih, izdih.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Usedi se na rob stola, malo razširi noge</a:t>
            </a:r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1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vdihom zvrni medenico naprej.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Počasen izdih. Raven hrbet naprej, čelo naprej, glavo sprosti med kolena.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Vdih izdih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Počasen, dolg vdih. Najprej dvigni medenico nato vretence po vretence zravnaj.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Glava se zadnja vzravna.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Rame potegni nazaj. Roke ob telo.</a:t>
            </a:r>
          </a:p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8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Počasen vdih. Stopala in kolena so tesno skupaj in jih ne premikaj, noge pravokotne na tla.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Medenica je čvrsto v stolu.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izdihom se počasi in zelo navpično obračaj nazaj, kot da ožemaš brisačo - od spodaj navzgor, nazadnje obrni glavo.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Zadrži dih. Sedaj pošlji nasmeh tistemu, ki ga vidiš.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Vdih. Počasi se odvrti: najprej medenica, trebuh, prsi, rame, nazadnje še glava, roke ob telo.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izdihom v drugo stran. Najprej medenica, trebuh, prsi, rame, zadnja se obrne glava.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Zadrži dih, nasmej se sosedu.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Počasen vdih. Odvrti se od spodaj navzgor, zadnja se vrne glava, roke ob telo. </a:t>
            </a:r>
          </a:p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16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Noge so malo narazen. Stisni popek in napni hrbet.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Roke odroči, rame potegni dol.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Močen vdih. Izdih. Nagni se v desno,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čvrsto se zravnaj 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v levo. 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Rita naj bo ves čas trdno v stolu.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desno roko se dotakni nasprotnega stopala. Pogled navzgor.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Zdaj pa kot letalo +luping v drugo stran. 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 en polet …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Letenje:               Luping: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 - izdih            dol - izdih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 - vdih            gor – vdih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 - izdih            dol - izdih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gor - vdih            gor - vdih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Obstani z odročenimi rokami.</a:t>
            </a:r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1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Sedaj je čas za nežnost.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Počasi izdihuj. Mehko se objemi, roke do lopatic. Popek skrij v hrbet.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Skloni glavo. Nasmehni se vase. Zadrži dih.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Sedaj počasi vdihuj v hrbet, glava potuje na kolena.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 sprosti. Izdih, vdih v hrbet.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Počasi izdihuj. Dvigaj se vretence po vretence, popek stiskaj v trebuh, rame nazaj, glava zadnja zravna. Teme visoko.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Roke mehko ob telo.</a:t>
            </a:r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96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Zdaj pa vaja za pogumne.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Vdih. Zaokroži s stegnjenimi rokami nazaj, napni telo.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Zadrži dih, upri se v stol in se dvigni v zrak.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Počasi izdihuj in se drži na rokah 5 sekund.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Kontrolirano se spusti na stol.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 počij.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 enkrat …</a:t>
            </a:r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5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Noge postavi nekoliko naprej, stopala vzporedna. Roke upri ob sedež stola.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Počasen vdih. Potisni boke naprej in gor, glavo pa spusti nazaj.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Zadrži dih in lok, 5 sekund.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Počasi izdihuj in se spusti na stol. 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Malo počij.</a:t>
            </a:r>
          </a:p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 enkrat …</a:t>
            </a:r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27E27-D86D-49B7-A2E5-1069202D97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0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pPr/>
              <a:t>10. 05. 2017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85786" y="1500174"/>
            <a:ext cx="7772400" cy="1470025"/>
          </a:xfrm>
        </p:spPr>
        <p:txBody>
          <a:bodyPr/>
          <a:lstStyle/>
          <a:p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DOBRA DRŽA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5946" y="2924944"/>
            <a:ext cx="6400800" cy="1752600"/>
          </a:xfrm>
        </p:spPr>
        <p:txBody>
          <a:bodyPr>
            <a:normAutofit fontScale="62500" lnSpcReduction="20000"/>
          </a:bodyPr>
          <a:lstStyle/>
          <a:p>
            <a:endParaRPr lang="sl-SI" dirty="0">
              <a:latin typeface="+mj-lt"/>
            </a:endParaRPr>
          </a:p>
          <a:p>
            <a:r>
              <a:rPr lang="sl-SI" dirty="0">
                <a:latin typeface="+mj-lt"/>
              </a:rPr>
              <a:t>Zdravstvena vzgoja ob sistematskem pregledu </a:t>
            </a:r>
          </a:p>
          <a:p>
            <a:r>
              <a:rPr lang="sl-SI" dirty="0">
                <a:latin typeface="+mj-lt"/>
              </a:rPr>
              <a:t>v 3. razredu osnovne šole</a:t>
            </a:r>
          </a:p>
          <a:p>
            <a:endParaRPr lang="sl-SI" dirty="0">
              <a:latin typeface="+mj-lt"/>
            </a:endParaRPr>
          </a:p>
          <a:p>
            <a:r>
              <a:rPr lang="sl-SI" sz="5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Vaje na stolu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7143768" y="5786454"/>
            <a:ext cx="130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Marec 2017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57158" y="5715016"/>
            <a:ext cx="4675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  Delovna skupina „Dobra drža/Pokončna drža“</a:t>
            </a:r>
            <a:endParaRPr lang="en-US" dirty="0"/>
          </a:p>
        </p:txBody>
      </p:sp>
      <p:pic>
        <p:nvPicPr>
          <p:cNvPr id="7" name="Slika 6" descr="C:\Users\kinga5574\Desktop\KAKOVOST\muštri\ZDL new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6072206"/>
            <a:ext cx="2714644" cy="3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3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79296" cy="1162050"/>
          </a:xfrm>
        </p:spPr>
        <p:txBody>
          <a:bodyPr>
            <a:normAutofit/>
          </a:bodyPr>
          <a:lstStyle/>
          <a:p>
            <a:r>
              <a:rPr lang="sl-SI" sz="3200" dirty="0">
                <a:solidFill>
                  <a:srgbClr val="C00000"/>
                </a:solidFill>
              </a:rPr>
              <a:t>                                  </a:t>
            </a:r>
            <a:r>
              <a:rPr lang="sl-SI" sz="3600" dirty="0">
                <a:solidFill>
                  <a:srgbClr val="C00000"/>
                </a:solidFill>
              </a:rPr>
              <a:t>P O G U M</a:t>
            </a:r>
            <a:br>
              <a:rPr lang="sl-SI" sz="3200" dirty="0">
                <a:solidFill>
                  <a:srgbClr val="C00000"/>
                </a:solidFill>
              </a:rPr>
            </a:br>
            <a:endParaRPr lang="sl-SI" sz="3200" dirty="0">
              <a:solidFill>
                <a:srgbClr val="C00000"/>
              </a:solidFill>
            </a:endParaRPr>
          </a:p>
        </p:txBody>
      </p:sp>
      <p:pic>
        <p:nvPicPr>
          <p:cNvPr id="5" name="Ograda vsebin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032"/>
            <a:ext cx="2016224" cy="6049280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95690"/>
            <a:ext cx="2476367" cy="564162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24745"/>
            <a:ext cx="2263386" cy="5112568"/>
          </a:xfrm>
          <a:prstGeom prst="rect">
            <a:avLst/>
          </a:prstGeo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99592" y="5445224"/>
            <a:ext cx="7920880" cy="1296144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>
                <a:solidFill>
                  <a:srgbClr val="FFC000"/>
                </a:solidFill>
                <a:latin typeface="+mj-lt"/>
              </a:rPr>
              <a:t>  </a:t>
            </a:r>
          </a:p>
          <a:p>
            <a:endParaRPr lang="sl-SI" sz="2800" dirty="0">
              <a:solidFill>
                <a:srgbClr val="FFC000"/>
              </a:solidFill>
              <a:latin typeface="+mj-lt"/>
            </a:endParaRPr>
          </a:p>
          <a:p>
            <a:r>
              <a:rPr lang="sl-SI" sz="3000" dirty="0">
                <a:solidFill>
                  <a:srgbClr val="FFC000"/>
                </a:solidFill>
                <a:latin typeface="+mj-lt"/>
              </a:rPr>
              <a:t>       </a:t>
            </a:r>
            <a:r>
              <a:rPr lang="sl-SI" sz="3000" b="1" dirty="0">
                <a:solidFill>
                  <a:srgbClr val="002060"/>
                </a:solidFill>
                <a:latin typeface="+mj-lt"/>
              </a:rPr>
              <a:t>vdih                         izdih                           vdih  </a:t>
            </a:r>
          </a:p>
        </p:txBody>
      </p:sp>
      <p:pic>
        <p:nvPicPr>
          <p:cNvPr id="9" name="Picture 6" descr="http://zastarse.si/wp-content/uploads/2015/08/moj-otrok-se-boji-zobozdravnika-kako-pomagati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1" y="2908050"/>
            <a:ext cx="405665" cy="53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7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857488" y="357166"/>
            <a:ext cx="3384376" cy="5400600"/>
          </a:xfrm>
        </p:spPr>
        <p:txBody>
          <a:bodyPr>
            <a:normAutofit fontScale="92500" lnSpcReduction="10000"/>
          </a:bodyPr>
          <a:lstStyle/>
          <a:p>
            <a:r>
              <a:rPr lang="sl-SI" sz="3200" b="1" dirty="0">
                <a:solidFill>
                  <a:srgbClr val="C00000"/>
                </a:solidFill>
                <a:latin typeface="+mj-lt"/>
              </a:rPr>
              <a:t>        </a:t>
            </a:r>
            <a:r>
              <a:rPr lang="sl-SI" sz="3900" b="1" dirty="0">
                <a:solidFill>
                  <a:srgbClr val="C00000"/>
                </a:solidFill>
                <a:latin typeface="+mj-lt"/>
              </a:rPr>
              <a:t>M O S T  </a:t>
            </a:r>
          </a:p>
          <a:p>
            <a:endParaRPr lang="sl-SI" sz="3200" b="1" dirty="0">
              <a:solidFill>
                <a:srgbClr val="C00000"/>
              </a:solidFill>
              <a:latin typeface="+mj-lt"/>
            </a:endParaRPr>
          </a:p>
          <a:p>
            <a:endParaRPr lang="sl-SI" sz="3200" b="1" dirty="0">
              <a:solidFill>
                <a:srgbClr val="C00000"/>
              </a:solidFill>
              <a:latin typeface="+mj-lt"/>
            </a:endParaRPr>
          </a:p>
          <a:p>
            <a:endParaRPr lang="sl-SI" sz="3200" b="1" dirty="0">
              <a:solidFill>
                <a:srgbClr val="C00000"/>
              </a:solidFill>
              <a:latin typeface="+mj-lt"/>
            </a:endParaRPr>
          </a:p>
          <a:p>
            <a:endParaRPr lang="sl-SI" sz="3200" b="1" dirty="0">
              <a:solidFill>
                <a:srgbClr val="C00000"/>
              </a:solidFill>
              <a:latin typeface="+mj-lt"/>
            </a:endParaRPr>
          </a:p>
          <a:p>
            <a:endParaRPr lang="sl-SI" sz="3200" b="1" dirty="0">
              <a:solidFill>
                <a:srgbClr val="C00000"/>
              </a:solidFill>
              <a:latin typeface="+mj-lt"/>
            </a:endParaRPr>
          </a:p>
          <a:p>
            <a:endParaRPr lang="sl-SI" sz="3200" b="1" dirty="0">
              <a:solidFill>
                <a:srgbClr val="C00000"/>
              </a:solidFill>
              <a:latin typeface="+mj-lt"/>
            </a:endParaRPr>
          </a:p>
          <a:p>
            <a:endParaRPr lang="sl-SI" sz="3200" b="1" dirty="0">
              <a:solidFill>
                <a:srgbClr val="C00000"/>
              </a:solidFill>
              <a:latin typeface="+mj-lt"/>
            </a:endParaRPr>
          </a:p>
          <a:p>
            <a:r>
              <a:rPr lang="sl-SI" sz="3200" b="1" dirty="0">
                <a:solidFill>
                  <a:srgbClr val="C00000"/>
                </a:solidFill>
                <a:latin typeface="+mj-lt"/>
              </a:rPr>
              <a:t>        </a:t>
            </a:r>
          </a:p>
          <a:p>
            <a:r>
              <a:rPr lang="sl-SI" sz="3200" b="1" dirty="0">
                <a:solidFill>
                  <a:srgbClr val="C00000"/>
                </a:solidFill>
                <a:latin typeface="+mj-lt"/>
              </a:rPr>
              <a:t>         </a:t>
            </a:r>
          </a:p>
        </p:txBody>
      </p:sp>
      <p:pic>
        <p:nvPicPr>
          <p:cNvPr id="9" name="Ograda vsebine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42" y="986968"/>
            <a:ext cx="3672408" cy="3902373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25" y="2625959"/>
            <a:ext cx="2746027" cy="364502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25959"/>
            <a:ext cx="2607722" cy="365597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6712" y="749722"/>
            <a:ext cx="8507288" cy="6108278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C000"/>
                </a:solidFill>
              </a:rPr>
              <a:t>    </a:t>
            </a:r>
            <a:br>
              <a:rPr lang="sl-SI" sz="2800" dirty="0">
                <a:solidFill>
                  <a:srgbClr val="FFC000"/>
                </a:solidFill>
              </a:rPr>
            </a:br>
            <a:r>
              <a:rPr lang="sl-SI" sz="2800" dirty="0">
                <a:solidFill>
                  <a:srgbClr val="FFC000"/>
                </a:solidFill>
              </a:rPr>
              <a:t>                                      </a:t>
            </a:r>
            <a:br>
              <a:rPr lang="sl-SI" sz="2800" dirty="0">
                <a:solidFill>
                  <a:srgbClr val="FFC000"/>
                </a:solidFill>
              </a:rPr>
            </a:br>
            <a:br>
              <a:rPr lang="sl-SI" sz="2800" dirty="0">
                <a:solidFill>
                  <a:srgbClr val="FFC000"/>
                </a:solidFill>
              </a:rPr>
            </a:br>
            <a:br>
              <a:rPr lang="sl-SI" sz="2800" dirty="0">
                <a:solidFill>
                  <a:srgbClr val="FFC000"/>
                </a:solidFill>
              </a:rPr>
            </a:br>
            <a:br>
              <a:rPr lang="sl-SI" sz="2800" dirty="0">
                <a:solidFill>
                  <a:srgbClr val="002060"/>
                </a:solidFill>
              </a:rPr>
            </a:br>
            <a:r>
              <a:rPr lang="sl-SI" sz="2800" dirty="0">
                <a:solidFill>
                  <a:srgbClr val="002060"/>
                </a:solidFill>
              </a:rPr>
              <a:t>                                        </a:t>
            </a:r>
            <a:br>
              <a:rPr lang="sl-SI" sz="2800" dirty="0">
                <a:solidFill>
                  <a:srgbClr val="002060"/>
                </a:solidFill>
              </a:rPr>
            </a:br>
            <a:r>
              <a:rPr lang="sl-SI" sz="2800" dirty="0">
                <a:solidFill>
                  <a:srgbClr val="002060"/>
                </a:solidFill>
              </a:rPr>
              <a:t>                                        zadrži</a:t>
            </a:r>
            <a:br>
              <a:rPr lang="sl-SI" sz="2800" dirty="0">
                <a:solidFill>
                  <a:srgbClr val="002060"/>
                </a:solidFill>
              </a:rPr>
            </a:br>
            <a:r>
              <a:rPr lang="sl-SI" sz="2800" dirty="0">
                <a:solidFill>
                  <a:srgbClr val="002060"/>
                </a:solidFill>
              </a:rPr>
              <a:t>               </a:t>
            </a:r>
            <a:br>
              <a:rPr lang="sl-SI" sz="2800" dirty="0">
                <a:solidFill>
                  <a:srgbClr val="002060"/>
                </a:solidFill>
              </a:rPr>
            </a:br>
            <a:br>
              <a:rPr lang="sl-SI" sz="2800" dirty="0">
                <a:solidFill>
                  <a:srgbClr val="002060"/>
                </a:solidFill>
              </a:rPr>
            </a:br>
            <a:r>
              <a:rPr lang="sl-SI" sz="2800" dirty="0">
                <a:solidFill>
                  <a:srgbClr val="002060"/>
                </a:solidFill>
              </a:rPr>
              <a:t>        vdih                                                          izdih</a:t>
            </a:r>
          </a:p>
        </p:txBody>
      </p:sp>
      <p:pic>
        <p:nvPicPr>
          <p:cNvPr id="12" name="Picture 4" descr="http://4.bp.blogspot.com/-8_QUoQ8Exlo/TfyUISQ0p6I/AAAAAAAAAGA/Au8t70sqvLY/s1600/i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1643050"/>
            <a:ext cx="682422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933">
            <a:off x="6334495" y="716526"/>
            <a:ext cx="2376264" cy="5739162"/>
          </a:xfrm>
          <a:prstGeom prst="rect">
            <a:avLst/>
          </a:prstGeom>
        </p:spPr>
      </p:pic>
      <p:pic>
        <p:nvPicPr>
          <p:cNvPr id="18" name="Ograda vsebine 1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357166"/>
            <a:ext cx="2242491" cy="5865868"/>
          </a:xfr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315">
            <a:off x="152270" y="118537"/>
            <a:ext cx="3813553" cy="5865869"/>
          </a:xfrm>
          <a:prstGeom prst="rect">
            <a:avLst/>
          </a:prstGeo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57224" y="0"/>
            <a:ext cx="7571184" cy="1777876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C00000"/>
                </a:solidFill>
                <a:latin typeface="+mj-lt"/>
              </a:rPr>
              <a:t>                                                     </a:t>
            </a:r>
            <a:r>
              <a:rPr lang="sl-SI" sz="3600" b="1" dirty="0">
                <a:solidFill>
                  <a:srgbClr val="C00000"/>
                </a:solidFill>
                <a:latin typeface="+mj-lt"/>
              </a:rPr>
              <a:t>K   S R C U</a:t>
            </a:r>
            <a:r>
              <a:rPr lang="sl-SI" sz="3600" dirty="0">
                <a:solidFill>
                  <a:srgbClr val="C00000"/>
                </a:solidFill>
                <a:latin typeface="+mj-lt"/>
              </a:rPr>
              <a:t>  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1403648" y="6309320"/>
            <a:ext cx="731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sl-SI" sz="2800" b="1" dirty="0">
                <a:solidFill>
                  <a:srgbClr val="002060"/>
                </a:solidFill>
                <a:latin typeface="+mj-lt"/>
              </a:rPr>
              <a:t>vdih                          izdih                         vdih/izdih</a:t>
            </a:r>
          </a:p>
        </p:txBody>
      </p:sp>
      <p:pic>
        <p:nvPicPr>
          <p:cNvPr id="20" name="Picture 2" descr="Povezana slik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58" y="0"/>
            <a:ext cx="642942" cy="67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2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79825"/>
              </p:ext>
            </p:extLst>
          </p:nvPr>
        </p:nvGraphicFramePr>
        <p:xfrm>
          <a:off x="467544" y="908720"/>
          <a:ext cx="8229600" cy="9253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>
                          <a:effectLst/>
                        </a:rPr>
                        <a:t>Avtorica projekta </a:t>
                      </a:r>
                      <a:r>
                        <a:rPr lang="sl-SI" sz="1600" kern="50" dirty="0">
                          <a:effectLst/>
                        </a:rPr>
                        <a:t>Dobra drža/Pokončna drža:</a:t>
                      </a:r>
                      <a:endParaRPr lang="sl-SI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>
                          <a:effectLst/>
                        </a:rPr>
                        <a:t>Saša </a:t>
                      </a:r>
                      <a:r>
                        <a:rPr lang="sl-SI" sz="1600" kern="50" dirty="0" err="1">
                          <a:effectLst/>
                        </a:rPr>
                        <a:t>Staparski</a:t>
                      </a:r>
                      <a:r>
                        <a:rPr lang="sl-SI" sz="1600" kern="50" dirty="0">
                          <a:effectLst/>
                        </a:rPr>
                        <a:t> Dobravec </a:t>
                      </a:r>
                      <a:endParaRPr lang="sl-SI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>
                          <a:effectLst/>
                        </a:rPr>
                        <a:t>Delovna skupina:</a:t>
                      </a:r>
                      <a:endParaRPr lang="sl-SI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>
                          <a:effectLst/>
                        </a:rPr>
                        <a:t>Saša </a:t>
                      </a:r>
                      <a:r>
                        <a:rPr lang="sl-SI" sz="1600" kern="50" dirty="0" err="1">
                          <a:effectLst/>
                        </a:rPr>
                        <a:t>Staparski</a:t>
                      </a:r>
                      <a:r>
                        <a:rPr lang="sl-SI" sz="1600" kern="50" dirty="0">
                          <a:effectLst/>
                        </a:rPr>
                        <a:t> Dobravec, dr.med., spec. </a:t>
                      </a:r>
                      <a:r>
                        <a:rPr lang="sl-SI" sz="1600" kern="50" dirty="0" err="1">
                          <a:effectLst/>
                        </a:rPr>
                        <a:t>radiol</a:t>
                      </a:r>
                      <a:r>
                        <a:rPr lang="sl-SI" sz="1600" kern="50" dirty="0">
                          <a:effectLst/>
                        </a:rPr>
                        <a:t>. Radiološki oddelek ZDL Vič Rudnik </a:t>
                      </a:r>
                      <a:endParaRPr lang="sl-SI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 err="1">
                          <a:effectLst/>
                        </a:rPr>
                        <a:t>Jahnavi</a:t>
                      </a:r>
                      <a:r>
                        <a:rPr lang="sl-SI" sz="1600" kern="50" dirty="0">
                          <a:effectLst/>
                        </a:rPr>
                        <a:t> </a:t>
                      </a:r>
                      <a:r>
                        <a:rPr lang="sl-SI" sz="1600" kern="50" dirty="0" err="1">
                          <a:effectLst/>
                        </a:rPr>
                        <a:t>Vaishnav</a:t>
                      </a:r>
                      <a:r>
                        <a:rPr lang="sl-SI" sz="1600" kern="50" dirty="0">
                          <a:effectLst/>
                        </a:rPr>
                        <a:t> , dipl. </a:t>
                      </a:r>
                      <a:r>
                        <a:rPr lang="sl-SI" sz="1600" kern="50" dirty="0" err="1">
                          <a:effectLst/>
                        </a:rPr>
                        <a:t>fiziot</a:t>
                      </a:r>
                      <a:r>
                        <a:rPr lang="sl-SI" sz="1600" kern="50" dirty="0">
                          <a:effectLst/>
                        </a:rPr>
                        <a:t>.</a:t>
                      </a:r>
                      <a:r>
                        <a:rPr lang="sl-SI" sz="1600" kern="1200" baseline="0" dirty="0">
                          <a:effectLst/>
                        </a:rPr>
                        <a:t> </a:t>
                      </a:r>
                      <a:r>
                        <a:rPr lang="sl-SI" sz="1600" kern="50" dirty="0">
                          <a:effectLst/>
                        </a:rPr>
                        <a:t>Fizioterapija ZDL Vič Rudnik </a:t>
                      </a:r>
                      <a:endParaRPr lang="sl-SI" sz="16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kern="50" dirty="0">
                          <a:effectLst/>
                        </a:rPr>
                        <a:t>Majda Šmit, dipl.m.s. Zdravstveno vzgojni center ZDL Vič Rudnik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>
                          <a:effectLst/>
                        </a:rPr>
                        <a:t>Alenka Slapšak, dipl.m.s.</a:t>
                      </a:r>
                      <a:r>
                        <a:rPr lang="sl-SI" sz="1600" kern="1200" baseline="0" dirty="0">
                          <a:effectLst/>
                        </a:rPr>
                        <a:t> </a:t>
                      </a:r>
                      <a:r>
                        <a:rPr lang="sl-SI" sz="1600" kern="50" dirty="0">
                          <a:effectLst/>
                        </a:rPr>
                        <a:t>Zdravstveno vzgojni center ZDL Center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>
                          <a:effectLst/>
                        </a:rPr>
                        <a:t>Ljubljana 9.3. 2017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kern="5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kern="50" dirty="0">
                          <a:effectLst/>
                        </a:rPr>
                        <a:t> </a:t>
                      </a:r>
                      <a:endParaRPr lang="sl-SI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Slika 3" descr="C:\Users\kinga5574\Desktop\KAKOVOST\muštri\ZDL new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642918"/>
            <a:ext cx="2846705" cy="4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6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1618" y="33048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sz="3200" b="1" dirty="0">
                <a:solidFill>
                  <a:srgbClr val="C00000"/>
                </a:solidFill>
              </a:rPr>
              <a:t>GLOBOK VDIH </a:t>
            </a:r>
            <a:br>
              <a:rPr lang="sl-SI" sz="3200" dirty="0">
                <a:solidFill>
                  <a:srgbClr val="C0000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- v trebuh, </a:t>
            </a:r>
            <a:br>
              <a:rPr lang="sl-SI" sz="32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- v hrbet  </a:t>
            </a:r>
            <a:br>
              <a:rPr lang="sl-SI" sz="32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- v prsi</a:t>
            </a:r>
            <a:br>
              <a:rPr lang="sl-SI" sz="3200" dirty="0">
                <a:solidFill>
                  <a:srgbClr val="002060"/>
                </a:solidFill>
              </a:rPr>
            </a:br>
            <a:br>
              <a:rPr lang="sl-SI" sz="3200" dirty="0">
                <a:solidFill>
                  <a:srgbClr val="002060"/>
                </a:solidFill>
              </a:rPr>
            </a:br>
            <a:r>
              <a:rPr lang="sl-SI" sz="3200" b="1" dirty="0">
                <a:solidFill>
                  <a:srgbClr val="C00000"/>
                </a:solidFill>
              </a:rPr>
              <a:t>POČASEN IZDIH</a:t>
            </a:r>
            <a:br>
              <a:rPr lang="sl-SI" sz="3200" dirty="0">
                <a:solidFill>
                  <a:srgbClr val="C0000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- prsi</a:t>
            </a:r>
            <a:br>
              <a:rPr lang="sl-SI" sz="32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- hrbet</a:t>
            </a:r>
            <a:br>
              <a:rPr lang="sl-SI" sz="32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- trebuh, </a:t>
            </a:r>
            <a:br>
              <a:rPr lang="sl-SI" sz="3200" dirty="0">
                <a:solidFill>
                  <a:srgbClr val="002060"/>
                </a:solidFill>
              </a:rPr>
            </a:br>
            <a:r>
              <a:rPr lang="sl-SI" sz="3200" dirty="0">
                <a:solidFill>
                  <a:srgbClr val="002060"/>
                </a:solidFill>
              </a:rPr>
              <a:t>nazadnje stisni popek k hrbtenici</a:t>
            </a:r>
            <a:br>
              <a:rPr lang="sl-SI" sz="3200" dirty="0">
                <a:solidFill>
                  <a:srgbClr val="002060"/>
                </a:solidFill>
              </a:rPr>
            </a:br>
            <a:br>
              <a:rPr lang="sl-SI" sz="3200" dirty="0">
                <a:solidFill>
                  <a:srgbClr val="C0000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asa4940\Desktop\B fotke za PD\IMG_20160313_094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42504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7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763688" y="116632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a j e  na  s t o l 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293642"/>
              </p:ext>
            </p:extLst>
          </p:nvPr>
        </p:nvGraphicFramePr>
        <p:xfrm>
          <a:off x="395536" y="1268760"/>
          <a:ext cx="8352927" cy="51125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7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rgbClr val="002060"/>
                          </a:solidFill>
                        </a:rPr>
                        <a:t> DREVO</a:t>
                      </a:r>
                    </a:p>
                    <a:p>
                      <a:endParaRPr lang="sl-SI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>
                          <a:solidFill>
                            <a:srgbClr val="002060"/>
                          </a:solidFill>
                        </a:rPr>
                        <a:t> PLEZANJE</a:t>
                      </a:r>
                      <a:endParaRPr lang="sl-SI" sz="18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sl-SI" dirty="0">
                          <a:solidFill>
                            <a:srgbClr val="002060"/>
                          </a:solidFill>
                        </a:rPr>
                        <a:t>ODLAGANJE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2562">
                <a:tc>
                  <a:txBody>
                    <a:bodyPr/>
                    <a:lstStyle/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 VRTINČENJE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   LETENJE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 OBJEM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2562">
                <a:tc>
                  <a:txBody>
                    <a:bodyPr/>
                    <a:lstStyle/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sl-SI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POGUM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    </a:t>
                      </a:r>
                    </a:p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 MOST/LOK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sl-SI" b="1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sl-SI" b="1" dirty="0">
                          <a:solidFill>
                            <a:srgbClr val="002060"/>
                          </a:solidFill>
                        </a:rPr>
                        <a:t>K SRCU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30" y="1414105"/>
            <a:ext cx="788144" cy="1438831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5" y="1414104"/>
            <a:ext cx="744561" cy="143883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772815"/>
            <a:ext cx="992429" cy="108012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78" y="3068959"/>
            <a:ext cx="725364" cy="151216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90" y="3068960"/>
            <a:ext cx="1141373" cy="1512169"/>
          </a:xfrm>
          <a:prstGeom prst="rect">
            <a:avLst/>
          </a:prstGeom>
        </p:spPr>
      </p:pic>
      <p:pic>
        <p:nvPicPr>
          <p:cNvPr id="18" name="Ograda vseb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020" y="3029542"/>
            <a:ext cx="901076" cy="1551586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874" y="4730013"/>
            <a:ext cx="697163" cy="1596942"/>
          </a:xfrm>
          <a:prstGeom prst="rect">
            <a:avLst/>
          </a:prstGeom>
        </p:spPr>
      </p:pic>
      <p:pic>
        <p:nvPicPr>
          <p:cNvPr id="20" name="Ograda vseb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46" y="5045247"/>
            <a:ext cx="1206178" cy="128170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450" y="4750386"/>
            <a:ext cx="638404" cy="1576569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00002"/>
            <a:ext cx="864096" cy="1395989"/>
          </a:xfrm>
          <a:prstGeom prst="rect">
            <a:avLst/>
          </a:prstGeom>
        </p:spPr>
      </p:pic>
      <p:pic>
        <p:nvPicPr>
          <p:cNvPr id="24" name="Picture 2" descr="Povezana slik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336" y="101625"/>
            <a:ext cx="676874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5205" y="248059"/>
            <a:ext cx="7139136" cy="1162050"/>
          </a:xfrm>
        </p:spPr>
        <p:txBody>
          <a:bodyPr>
            <a:normAutofit fontScale="90000"/>
          </a:bodyPr>
          <a:lstStyle/>
          <a:p>
            <a:r>
              <a:rPr lang="sl-SI" sz="2400" dirty="0"/>
              <a:t>                                                  </a:t>
            </a:r>
            <a:r>
              <a:rPr lang="sl-SI" sz="4000" dirty="0">
                <a:solidFill>
                  <a:srgbClr val="C00000"/>
                </a:solidFill>
              </a:rPr>
              <a:t>D R E V O</a:t>
            </a:r>
            <a:br>
              <a:rPr lang="sl-SI" sz="3600" dirty="0">
                <a:solidFill>
                  <a:srgbClr val="C00000"/>
                </a:solidFill>
              </a:rPr>
            </a:br>
            <a:br>
              <a:rPr lang="sl-SI" sz="2400" dirty="0"/>
            </a:br>
            <a:r>
              <a:rPr lang="sl-SI" sz="2400" dirty="0"/>
              <a:t>                  </a:t>
            </a:r>
            <a:r>
              <a:rPr lang="sl-SI" sz="2800" dirty="0">
                <a:solidFill>
                  <a:srgbClr val="002060"/>
                </a:solidFill>
              </a:rPr>
              <a:t>vdih                            zadrži                          izdih</a:t>
            </a:r>
            <a:endParaRPr lang="sl-SI" sz="2400" dirty="0">
              <a:solidFill>
                <a:srgbClr val="002060"/>
              </a:solidFill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l-SI" sz="2800" dirty="0" err="1"/>
              <a:t>vdin</a:t>
            </a:r>
            <a:endParaRPr lang="sl-SI" sz="2800" dirty="0"/>
          </a:p>
        </p:txBody>
      </p:sp>
      <p:pic>
        <p:nvPicPr>
          <p:cNvPr id="5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71" y="332656"/>
            <a:ext cx="132926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6051"/>
            <a:ext cx="2841400" cy="518724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1410108"/>
            <a:ext cx="2736304" cy="518724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91" y="1410109"/>
            <a:ext cx="2803848" cy="520238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6050"/>
            <a:ext cx="2841400" cy="51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2844" y="142852"/>
            <a:ext cx="4286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>
                <a:solidFill>
                  <a:srgbClr val="C00000"/>
                </a:solidFill>
              </a:rPr>
              <a:t>P</a:t>
            </a:r>
            <a:br>
              <a:rPr lang="sl-SI" sz="2800" b="1" dirty="0">
                <a:solidFill>
                  <a:srgbClr val="C00000"/>
                </a:solidFill>
              </a:rPr>
            </a:br>
            <a:endParaRPr lang="sl-SI" sz="2800" b="1" dirty="0">
              <a:solidFill>
                <a:srgbClr val="C00000"/>
              </a:solidFill>
            </a:endParaRPr>
          </a:p>
          <a:p>
            <a:r>
              <a:rPr lang="sl-SI" sz="2800" b="1" dirty="0">
                <a:solidFill>
                  <a:srgbClr val="C00000"/>
                </a:solidFill>
              </a:rPr>
              <a:t>L</a:t>
            </a:r>
            <a:br>
              <a:rPr lang="sl-SI" sz="2800" b="1" dirty="0">
                <a:solidFill>
                  <a:srgbClr val="C00000"/>
                </a:solidFill>
              </a:rPr>
            </a:br>
            <a:br>
              <a:rPr lang="sl-SI" sz="2800" b="1" dirty="0">
                <a:solidFill>
                  <a:srgbClr val="C00000"/>
                </a:solidFill>
              </a:rPr>
            </a:br>
            <a:r>
              <a:rPr lang="sl-SI" sz="2800" b="1" dirty="0">
                <a:solidFill>
                  <a:srgbClr val="C00000"/>
                </a:solidFill>
              </a:rPr>
              <a:t>E</a:t>
            </a:r>
            <a:br>
              <a:rPr lang="sl-SI" sz="2800" b="1" dirty="0">
                <a:solidFill>
                  <a:srgbClr val="C00000"/>
                </a:solidFill>
              </a:rPr>
            </a:br>
            <a:br>
              <a:rPr lang="sl-SI" sz="2800" b="1" dirty="0">
                <a:solidFill>
                  <a:srgbClr val="C00000"/>
                </a:solidFill>
              </a:rPr>
            </a:br>
            <a:r>
              <a:rPr lang="sl-SI" sz="2800" b="1" dirty="0">
                <a:solidFill>
                  <a:srgbClr val="C00000"/>
                </a:solidFill>
              </a:rPr>
              <a:t>Z</a:t>
            </a:r>
            <a:br>
              <a:rPr lang="sl-SI" sz="2800" b="1" dirty="0">
                <a:solidFill>
                  <a:srgbClr val="C00000"/>
                </a:solidFill>
              </a:rPr>
            </a:br>
            <a:br>
              <a:rPr lang="sl-SI" sz="2800" b="1" dirty="0">
                <a:solidFill>
                  <a:srgbClr val="C00000"/>
                </a:solidFill>
              </a:rPr>
            </a:br>
            <a:r>
              <a:rPr lang="sl-SI" sz="2800" b="1" dirty="0">
                <a:solidFill>
                  <a:srgbClr val="C00000"/>
                </a:solidFill>
              </a:rPr>
              <a:t>A</a:t>
            </a:r>
            <a:br>
              <a:rPr lang="sl-SI" sz="2800" b="1" dirty="0">
                <a:solidFill>
                  <a:srgbClr val="C00000"/>
                </a:solidFill>
              </a:rPr>
            </a:br>
            <a:endParaRPr lang="sl-SI" sz="2800" b="1" dirty="0">
              <a:solidFill>
                <a:srgbClr val="C00000"/>
              </a:solidFill>
            </a:endParaRPr>
          </a:p>
          <a:p>
            <a:r>
              <a:rPr lang="sl-SI" sz="2800" b="1" dirty="0">
                <a:solidFill>
                  <a:srgbClr val="C00000"/>
                </a:solidFill>
              </a:rPr>
              <a:t>N</a:t>
            </a:r>
          </a:p>
          <a:p>
            <a:endParaRPr lang="sl-SI" sz="2800" b="1" dirty="0">
              <a:solidFill>
                <a:srgbClr val="C00000"/>
              </a:solidFill>
            </a:endParaRPr>
          </a:p>
          <a:p>
            <a:r>
              <a:rPr lang="sl-SI" sz="2800" b="1" dirty="0">
                <a:solidFill>
                  <a:srgbClr val="C00000"/>
                </a:solidFill>
              </a:rPr>
              <a:t>J</a:t>
            </a:r>
            <a:br>
              <a:rPr lang="sl-SI" sz="2800" b="1" dirty="0">
                <a:solidFill>
                  <a:srgbClr val="C00000"/>
                </a:solidFill>
              </a:rPr>
            </a:br>
            <a:endParaRPr lang="sl-SI" sz="2800" b="1" dirty="0">
              <a:solidFill>
                <a:srgbClr val="C00000"/>
              </a:solidFill>
            </a:endParaRPr>
          </a:p>
          <a:p>
            <a:r>
              <a:rPr lang="sl-SI" sz="2800" b="1" dirty="0">
                <a:solidFill>
                  <a:srgbClr val="C00000"/>
                </a:solidFill>
              </a:rPr>
              <a:t>E</a:t>
            </a:r>
            <a:endParaRPr lang="sl-SI" sz="2800" b="1" dirty="0"/>
          </a:p>
        </p:txBody>
      </p:sp>
      <p:pic>
        <p:nvPicPr>
          <p:cNvPr id="3" name="Picture 4" descr="http://4.bp.blogspot.com/-8_QUoQ8Exlo/TfyUISQ0p6I/AAAAAAAAAGA/Au8t70sqvLY/s1600/i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857892"/>
            <a:ext cx="714380" cy="8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grada vseb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214290"/>
            <a:ext cx="2357454" cy="32147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214290"/>
            <a:ext cx="1857388" cy="3214710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500298" y="285728"/>
            <a:ext cx="714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vdih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000496" y="285728"/>
            <a:ext cx="73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zadrži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4" y="214290"/>
            <a:ext cx="2141192" cy="3214710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6643702" y="357166"/>
            <a:ext cx="6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izdih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1214414" y="571480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①</a:t>
            </a:r>
            <a:endParaRPr lang="sl-SI" sz="2400" b="1" dirty="0"/>
          </a:p>
        </p:txBody>
      </p:sp>
      <p:sp>
        <p:nvSpPr>
          <p:cNvPr id="11" name="Pravokotnik 10"/>
          <p:cNvSpPr/>
          <p:nvPr/>
        </p:nvSpPr>
        <p:spPr>
          <a:xfrm>
            <a:off x="4000496" y="642918"/>
            <a:ext cx="4683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②</a:t>
            </a:r>
            <a:r>
              <a:rPr lang="sl-SI" dirty="0">
                <a:solidFill>
                  <a:schemeClr val="tx2"/>
                </a:solidFill>
              </a:rPr>
              <a:t> </a:t>
            </a:r>
            <a:endParaRPr lang="sl-SI" dirty="0"/>
          </a:p>
        </p:txBody>
      </p:sp>
      <p:sp>
        <p:nvSpPr>
          <p:cNvPr id="12" name="Pravokotnik 11"/>
          <p:cNvSpPr/>
          <p:nvPr/>
        </p:nvSpPr>
        <p:spPr>
          <a:xfrm>
            <a:off x="6572264" y="642918"/>
            <a:ext cx="494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③</a:t>
            </a:r>
            <a:endParaRPr lang="sl-SI" sz="2400" b="1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3500438"/>
            <a:ext cx="1894993" cy="321468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3500438"/>
            <a:ext cx="1857388" cy="3143272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3000364" y="3714752"/>
            <a:ext cx="7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b="1" dirty="0">
                <a:solidFill>
                  <a:srgbClr val="002060"/>
                </a:solidFill>
              </a:rPr>
              <a:t>izdih 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6000760" y="3714752"/>
            <a:ext cx="7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chemeClr val="tx2"/>
                </a:solidFill>
              </a:rPr>
              <a:t> </a:t>
            </a:r>
            <a:r>
              <a:rPr lang="sl-SI" b="1" dirty="0">
                <a:solidFill>
                  <a:srgbClr val="002060"/>
                </a:solidFill>
              </a:rPr>
              <a:t>izdih </a:t>
            </a:r>
          </a:p>
        </p:txBody>
      </p:sp>
      <p:sp>
        <p:nvSpPr>
          <p:cNvPr id="23" name="Pravokotnik 22"/>
          <p:cNvSpPr/>
          <p:nvPr/>
        </p:nvSpPr>
        <p:spPr>
          <a:xfrm>
            <a:off x="3214678" y="4143380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⑤</a:t>
            </a:r>
            <a:endParaRPr lang="sl-SI" sz="2400" b="1" dirty="0"/>
          </a:p>
        </p:txBody>
      </p:sp>
      <p:sp>
        <p:nvSpPr>
          <p:cNvPr id="24" name="Pravokotnik 23"/>
          <p:cNvSpPr/>
          <p:nvPr/>
        </p:nvSpPr>
        <p:spPr>
          <a:xfrm>
            <a:off x="1142976" y="4286256"/>
            <a:ext cx="714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④</a:t>
            </a:r>
          </a:p>
        </p:txBody>
      </p:sp>
      <p:sp>
        <p:nvSpPr>
          <p:cNvPr id="25" name="Pravokotnik 24"/>
          <p:cNvSpPr/>
          <p:nvPr/>
        </p:nvSpPr>
        <p:spPr>
          <a:xfrm>
            <a:off x="4572000" y="4357694"/>
            <a:ext cx="494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⑥</a:t>
            </a:r>
            <a:endParaRPr lang="sl-SI" sz="2400" b="1" dirty="0"/>
          </a:p>
        </p:txBody>
      </p:sp>
      <p:sp>
        <p:nvSpPr>
          <p:cNvPr id="26" name="Pravokotnik 25"/>
          <p:cNvSpPr/>
          <p:nvPr/>
        </p:nvSpPr>
        <p:spPr>
          <a:xfrm>
            <a:off x="1071538" y="3786190"/>
            <a:ext cx="880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vdih</a:t>
            </a:r>
          </a:p>
        </p:txBody>
      </p:sp>
      <p:sp>
        <p:nvSpPr>
          <p:cNvPr id="27" name="Pravokotnik 26"/>
          <p:cNvSpPr/>
          <p:nvPr/>
        </p:nvSpPr>
        <p:spPr>
          <a:xfrm>
            <a:off x="4500562" y="3786190"/>
            <a:ext cx="594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>
                <a:solidFill>
                  <a:srgbClr val="002060"/>
                </a:solidFill>
              </a:rPr>
              <a:t>vdih</a:t>
            </a:r>
          </a:p>
        </p:txBody>
      </p:sp>
      <p:sp>
        <p:nvSpPr>
          <p:cNvPr id="28" name="Pravokotnik 27"/>
          <p:cNvSpPr/>
          <p:nvPr/>
        </p:nvSpPr>
        <p:spPr>
          <a:xfrm>
            <a:off x="6072198" y="42148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b="1" dirty="0">
                <a:solidFill>
                  <a:schemeClr val="tx2"/>
                </a:solidFill>
              </a:rPr>
              <a:t>⑦</a:t>
            </a:r>
            <a:endParaRPr lang="sl-SI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grada vsebine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14422"/>
            <a:ext cx="3168352" cy="5085184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868" y="2357430"/>
            <a:ext cx="3008313" cy="1162050"/>
          </a:xfrm>
        </p:spPr>
        <p:txBody>
          <a:bodyPr>
            <a:normAutofit fontScale="90000"/>
          </a:bodyPr>
          <a:lstStyle/>
          <a:p>
            <a:br>
              <a:rPr lang="sl-SI" sz="3200" dirty="0">
                <a:solidFill>
                  <a:srgbClr val="C00000"/>
                </a:solidFill>
              </a:rPr>
            </a:br>
            <a:br>
              <a:rPr lang="sl-SI" sz="3200" dirty="0">
                <a:solidFill>
                  <a:srgbClr val="C00000"/>
                </a:solidFill>
              </a:rPr>
            </a:br>
            <a:br>
              <a:rPr lang="sl-SI" sz="3200" dirty="0">
                <a:solidFill>
                  <a:srgbClr val="C00000"/>
                </a:solidFill>
              </a:rPr>
            </a:br>
            <a:br>
              <a:rPr lang="sl-SI" sz="3200" dirty="0">
                <a:solidFill>
                  <a:srgbClr val="C00000"/>
                </a:solidFill>
              </a:rPr>
            </a:br>
            <a:r>
              <a:rPr lang="sl-SI" sz="3600" dirty="0">
                <a:solidFill>
                  <a:srgbClr val="C00000"/>
                </a:solidFill>
              </a:rPr>
              <a:t>O</a:t>
            </a:r>
            <a:br>
              <a:rPr lang="sl-SI" sz="3600" dirty="0">
                <a:solidFill>
                  <a:srgbClr val="C00000"/>
                </a:solidFill>
              </a:rPr>
            </a:br>
            <a:r>
              <a:rPr lang="sl-SI" sz="3600" dirty="0">
                <a:solidFill>
                  <a:srgbClr val="C00000"/>
                </a:solidFill>
              </a:rPr>
              <a:t>D</a:t>
            </a:r>
            <a:br>
              <a:rPr lang="sl-SI" sz="3600" dirty="0">
                <a:solidFill>
                  <a:srgbClr val="C00000"/>
                </a:solidFill>
              </a:rPr>
            </a:br>
            <a:r>
              <a:rPr lang="sl-SI" sz="3600" dirty="0">
                <a:solidFill>
                  <a:srgbClr val="C00000"/>
                </a:solidFill>
              </a:rPr>
              <a:t> L A G A N </a:t>
            </a:r>
            <a:br>
              <a:rPr lang="sl-SI" sz="3600" dirty="0">
                <a:solidFill>
                  <a:srgbClr val="C00000"/>
                </a:solidFill>
              </a:rPr>
            </a:br>
            <a:r>
              <a:rPr lang="sl-SI" sz="3600" dirty="0">
                <a:solidFill>
                  <a:srgbClr val="C00000"/>
                </a:solidFill>
              </a:rPr>
              <a:t>                J</a:t>
            </a:r>
            <a:br>
              <a:rPr lang="sl-SI" sz="3600" dirty="0">
                <a:solidFill>
                  <a:srgbClr val="C00000"/>
                </a:solidFill>
              </a:rPr>
            </a:br>
            <a:r>
              <a:rPr lang="sl-SI" sz="3600" dirty="0">
                <a:solidFill>
                  <a:srgbClr val="C00000"/>
                </a:solidFill>
              </a:rPr>
              <a:t>                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57158" y="0"/>
            <a:ext cx="8507288" cy="1214422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002060"/>
                </a:solidFill>
                <a:latin typeface="+mj-lt"/>
              </a:rPr>
              <a:t>                                             zadrži</a:t>
            </a:r>
          </a:p>
          <a:p>
            <a:r>
              <a:rPr lang="sl-SI" sz="2800" b="1" dirty="0">
                <a:solidFill>
                  <a:srgbClr val="002060"/>
                </a:solidFill>
                <a:latin typeface="+mj-lt"/>
              </a:rPr>
              <a:t>            izdih                        </a:t>
            </a:r>
            <a:r>
              <a:rPr lang="sl-SI" sz="2800" b="1" dirty="0">
                <a:solidFill>
                  <a:srgbClr val="002060"/>
                </a:solidFill>
              </a:rPr>
              <a:t>↓</a:t>
            </a:r>
            <a:r>
              <a:rPr lang="sl-SI" sz="2800" b="1" dirty="0">
                <a:solidFill>
                  <a:srgbClr val="002060"/>
                </a:solidFill>
                <a:latin typeface="+mj-lt"/>
              </a:rPr>
              <a:t> vdih, izdih               </a:t>
            </a:r>
            <a:r>
              <a:rPr lang="sl-SI" sz="2800" b="1" dirty="0">
                <a:solidFill>
                  <a:srgbClr val="002060"/>
                </a:solidFill>
              </a:rPr>
              <a:t>↑</a:t>
            </a:r>
            <a:r>
              <a:rPr lang="sl-SI" sz="2800" b="1" dirty="0">
                <a:solidFill>
                  <a:srgbClr val="002060"/>
                </a:solidFill>
                <a:latin typeface="+mj-lt"/>
              </a:rPr>
              <a:t> vdih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3357562"/>
            <a:ext cx="3084449" cy="335699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79" y="1357298"/>
            <a:ext cx="2880321" cy="4680520"/>
          </a:xfrm>
          <a:prstGeom prst="rect">
            <a:avLst/>
          </a:prstGeom>
        </p:spPr>
      </p:pic>
      <p:pic>
        <p:nvPicPr>
          <p:cNvPr id="13" name="Picture 4" descr="http://4.bp.blogspot.com/-8_QUoQ8Exlo/TfyUISQ0p6I/AAAAAAAAAGA/Au8t70sqvLY/s1600/ii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285860"/>
            <a:ext cx="618465" cy="71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6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468" y="23664"/>
            <a:ext cx="7943812" cy="1080120"/>
          </a:xfrm>
        </p:spPr>
        <p:txBody>
          <a:bodyPr>
            <a:normAutofit fontScale="90000"/>
          </a:bodyPr>
          <a:lstStyle/>
          <a:p>
            <a:r>
              <a:rPr lang="sl-SI" sz="2800" dirty="0">
                <a:solidFill>
                  <a:srgbClr val="FFC000"/>
                </a:solidFill>
              </a:rPr>
              <a:t>               </a:t>
            </a:r>
            <a:r>
              <a:rPr lang="sl-SI" sz="2800" dirty="0">
                <a:solidFill>
                  <a:srgbClr val="002060"/>
                </a:solidFill>
              </a:rPr>
              <a:t>izdih                zadrži  in nasmeh                     vdih</a:t>
            </a:r>
            <a:br>
              <a:rPr lang="sl-SI" dirty="0">
                <a:solidFill>
                  <a:srgbClr val="002060"/>
                </a:solidFill>
              </a:rPr>
            </a:br>
            <a:br>
              <a:rPr lang="sl-SI" dirty="0"/>
            </a:br>
            <a:endParaRPr lang="sl-SI" dirty="0"/>
          </a:p>
        </p:txBody>
      </p:sp>
      <p:pic>
        <p:nvPicPr>
          <p:cNvPr id="12" name="Ograda vsebine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064"/>
            <a:ext cx="2234099" cy="5373215"/>
          </a:xfr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23" y="527239"/>
            <a:ext cx="2578743" cy="537321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27" y="527239"/>
            <a:ext cx="2227298" cy="5373216"/>
          </a:xfrm>
          <a:prstGeom prst="rect">
            <a:avLst/>
          </a:prstGeom>
        </p:spPr>
      </p:pic>
      <p:sp>
        <p:nvSpPr>
          <p:cNvPr id="15" name="Pravokotnik 14"/>
          <p:cNvSpPr/>
          <p:nvPr/>
        </p:nvSpPr>
        <p:spPr>
          <a:xfrm>
            <a:off x="683567" y="5900455"/>
            <a:ext cx="7634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  </a:t>
            </a:r>
            <a:r>
              <a:rPr lang="sl-SI" sz="3600" b="1" dirty="0">
                <a:solidFill>
                  <a:srgbClr val="C00000"/>
                </a:solidFill>
              </a:rPr>
              <a:t>V     R     T     I      N     Č     E     N     J    E</a:t>
            </a:r>
            <a:br>
              <a:rPr lang="sl-SI" sz="3600" b="1" dirty="0">
                <a:solidFill>
                  <a:srgbClr val="C00000"/>
                </a:solidFill>
              </a:rPr>
            </a:br>
            <a:endParaRPr lang="sl-SI" sz="3600" b="1" dirty="0"/>
          </a:p>
        </p:txBody>
      </p:sp>
      <p:pic>
        <p:nvPicPr>
          <p:cNvPr id="17" name="Picture 6" descr="http://zastarse.si/wp-content/uploads/2015/08/moj-otrok-se-boji-zobozdravnika-kako-pomagati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86" y="891632"/>
            <a:ext cx="495393" cy="65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0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209" y="500042"/>
            <a:ext cx="2877791" cy="372064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14290"/>
            <a:ext cx="2808312" cy="3720645"/>
          </a:xfrm>
          <a:prstGeom prst="rect">
            <a:avLst/>
          </a:prstGeom>
        </p:spPr>
      </p:pic>
      <p:pic>
        <p:nvPicPr>
          <p:cNvPr id="12" name="Ograda vsebine 11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214290"/>
            <a:ext cx="3740894" cy="3716541"/>
          </a:xfr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82" y="2708919"/>
            <a:ext cx="1684137" cy="387573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764" y="2708919"/>
            <a:ext cx="1762853" cy="3875733"/>
          </a:xfrm>
          <a:prstGeom prst="rect">
            <a:avLst/>
          </a:prstGeom>
        </p:spPr>
      </p:pic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8686800" cy="6315020"/>
          </a:xfrm>
        </p:spPr>
        <p:txBody>
          <a:bodyPr>
            <a:normAutofit fontScale="25000" lnSpcReduction="20000"/>
          </a:bodyPr>
          <a:lstStyle/>
          <a:p>
            <a:r>
              <a:rPr lang="sl-SI" sz="2800" b="1" dirty="0">
                <a:solidFill>
                  <a:srgbClr val="FFC000"/>
                </a:solidFill>
                <a:latin typeface="+mj-lt"/>
              </a:rPr>
              <a:t>     </a:t>
            </a:r>
          </a:p>
          <a:p>
            <a:r>
              <a:rPr lang="sl-SI" sz="11200" b="1" dirty="0">
                <a:solidFill>
                  <a:srgbClr val="FFC000"/>
                </a:solidFill>
                <a:latin typeface="+mj-lt"/>
              </a:rPr>
              <a:t>          </a:t>
            </a:r>
            <a:r>
              <a:rPr lang="sl-SI" sz="11200" b="1" dirty="0">
                <a:solidFill>
                  <a:srgbClr val="002060"/>
                </a:solidFill>
                <a:latin typeface="+mj-lt"/>
              </a:rPr>
              <a:t>izdih                     vdih                                    izdih</a:t>
            </a:r>
          </a:p>
          <a:p>
            <a:endParaRPr lang="sl-SI" sz="2800" b="1" dirty="0">
              <a:solidFill>
                <a:srgbClr val="002060"/>
              </a:solidFill>
              <a:latin typeface="+mj-lt"/>
            </a:endParaRPr>
          </a:p>
          <a:p>
            <a:endParaRPr lang="sl-SI" sz="2800" b="1" dirty="0">
              <a:solidFill>
                <a:srgbClr val="002060"/>
              </a:solidFill>
              <a:latin typeface="+mj-lt"/>
            </a:endParaRPr>
          </a:p>
          <a:p>
            <a:endParaRPr lang="sl-SI" sz="2800" b="1" dirty="0">
              <a:solidFill>
                <a:srgbClr val="FFC000"/>
              </a:solidFill>
              <a:latin typeface="+mj-lt"/>
            </a:endParaRPr>
          </a:p>
          <a:p>
            <a:endParaRPr lang="sl-SI" sz="2800" b="1" dirty="0">
              <a:solidFill>
                <a:srgbClr val="FFC000"/>
              </a:solidFill>
              <a:latin typeface="+mj-lt"/>
            </a:endParaRPr>
          </a:p>
          <a:p>
            <a:endParaRPr lang="sl-SI" sz="9600" dirty="0">
              <a:solidFill>
                <a:srgbClr val="002060"/>
              </a:solidFill>
              <a:latin typeface="+mj-lt"/>
            </a:endParaRPr>
          </a:p>
          <a:p>
            <a:endParaRPr lang="sl-SI" sz="9600" dirty="0">
              <a:solidFill>
                <a:srgbClr val="002060"/>
              </a:solidFill>
              <a:latin typeface="+mj-lt"/>
            </a:endParaRPr>
          </a:p>
          <a:p>
            <a:endParaRPr lang="sl-SI" sz="9600" dirty="0">
              <a:solidFill>
                <a:srgbClr val="002060"/>
              </a:solidFill>
              <a:latin typeface="+mj-lt"/>
            </a:endParaRPr>
          </a:p>
          <a:p>
            <a:r>
              <a:rPr lang="sl-SI" sz="9600" dirty="0">
                <a:solidFill>
                  <a:srgbClr val="002060"/>
                </a:solidFill>
                <a:latin typeface="+mj-lt"/>
              </a:rPr>
              <a:t>                   </a:t>
            </a:r>
            <a:endParaRPr lang="sl-SI" sz="9600" b="1" dirty="0">
              <a:solidFill>
                <a:schemeClr val="tx2"/>
              </a:solidFill>
            </a:endParaRPr>
          </a:p>
          <a:p>
            <a:endParaRPr lang="sl-SI" sz="9600" b="1" dirty="0">
              <a:solidFill>
                <a:srgbClr val="FFC000"/>
              </a:solidFill>
              <a:latin typeface="+mj-lt"/>
            </a:endParaRPr>
          </a:p>
          <a:p>
            <a:r>
              <a:rPr lang="sl-SI" sz="9600" b="1" dirty="0">
                <a:solidFill>
                  <a:srgbClr val="FFC000"/>
                </a:solidFill>
                <a:latin typeface="+mj-lt"/>
              </a:rPr>
              <a:t>                                                                                                                           </a:t>
            </a:r>
            <a:endParaRPr lang="sl-SI" sz="9600" dirty="0">
              <a:solidFill>
                <a:srgbClr val="002060"/>
              </a:solidFill>
              <a:latin typeface="+mj-lt"/>
            </a:endParaRPr>
          </a:p>
          <a:p>
            <a:r>
              <a:rPr lang="sl-SI" sz="9600" dirty="0">
                <a:solidFill>
                  <a:srgbClr val="002060"/>
                </a:solidFill>
                <a:latin typeface="+mj-lt"/>
              </a:rPr>
              <a:t>                           </a:t>
            </a:r>
            <a:r>
              <a:rPr lang="sl-SI" sz="9600" b="1" dirty="0">
                <a:solidFill>
                  <a:srgbClr val="002060"/>
                </a:solidFill>
              </a:rPr>
              <a:t>izdih</a:t>
            </a:r>
            <a:r>
              <a:rPr lang="sl-SI" sz="9600" dirty="0">
                <a:solidFill>
                  <a:srgbClr val="002060"/>
                </a:solidFill>
                <a:latin typeface="+mj-lt"/>
              </a:rPr>
              <a:t>                                      </a:t>
            </a:r>
            <a:r>
              <a:rPr lang="sl-SI" sz="9600" b="1" dirty="0" err="1">
                <a:solidFill>
                  <a:srgbClr val="002060"/>
                </a:solidFill>
              </a:rPr>
              <a:t>izdih</a:t>
            </a:r>
            <a:r>
              <a:rPr lang="sl-SI" sz="9600" dirty="0">
                <a:solidFill>
                  <a:srgbClr val="002060"/>
                </a:solidFill>
                <a:latin typeface="+mj-lt"/>
              </a:rPr>
              <a:t>          </a:t>
            </a:r>
            <a:endParaRPr lang="sl-SI" sz="8000" dirty="0">
              <a:solidFill>
                <a:schemeClr val="bg1"/>
              </a:solidFill>
              <a:latin typeface="+mj-lt"/>
            </a:endParaRPr>
          </a:p>
          <a:p>
            <a:r>
              <a:rPr lang="sl-SI" sz="8000" b="1" dirty="0">
                <a:solidFill>
                  <a:schemeClr val="tx2"/>
                </a:solidFill>
              </a:rPr>
              <a:t>                                                </a:t>
            </a:r>
            <a:r>
              <a:rPr lang="sl-SI" sz="9600" b="1" dirty="0">
                <a:solidFill>
                  <a:schemeClr val="tx2"/>
                </a:solidFill>
              </a:rPr>
              <a:t>    </a:t>
            </a:r>
            <a:r>
              <a:rPr lang="sl-SI" sz="9600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r>
              <a:rPr lang="sl-SI" sz="9600" b="1" dirty="0">
                <a:solidFill>
                  <a:srgbClr val="002060"/>
                </a:solidFill>
                <a:latin typeface="+mj-lt"/>
              </a:rPr>
              <a:t>                                                        </a:t>
            </a:r>
            <a:r>
              <a:rPr lang="sl-SI" sz="9600" b="1" dirty="0">
                <a:solidFill>
                  <a:srgbClr val="C00000"/>
                </a:solidFill>
                <a:latin typeface="+mj-lt"/>
              </a:rPr>
              <a:t>L   </a:t>
            </a:r>
          </a:p>
          <a:p>
            <a:r>
              <a:rPr lang="sl-SI" sz="9600" b="1" dirty="0">
                <a:solidFill>
                  <a:srgbClr val="C00000"/>
                </a:solidFill>
                <a:latin typeface="+mj-lt"/>
              </a:rPr>
              <a:t>                                                     E</a:t>
            </a:r>
          </a:p>
          <a:p>
            <a:r>
              <a:rPr lang="sl-SI" sz="9600" b="1" dirty="0">
                <a:solidFill>
                  <a:srgbClr val="C00000"/>
                </a:solidFill>
                <a:latin typeface="+mj-lt"/>
              </a:rPr>
              <a:t>                                                  T</a:t>
            </a:r>
          </a:p>
          <a:p>
            <a:r>
              <a:rPr lang="sl-SI" sz="9600" b="1" dirty="0">
                <a:solidFill>
                  <a:srgbClr val="C00000"/>
                </a:solidFill>
                <a:latin typeface="+mj-lt"/>
              </a:rPr>
              <a:t>                                                    E</a:t>
            </a:r>
          </a:p>
          <a:p>
            <a:r>
              <a:rPr lang="sl-SI" sz="9600" b="1" dirty="0">
                <a:solidFill>
                  <a:srgbClr val="C00000"/>
                </a:solidFill>
                <a:latin typeface="+mj-lt"/>
              </a:rPr>
              <a:t>                                                      N</a:t>
            </a:r>
          </a:p>
          <a:p>
            <a:r>
              <a:rPr lang="sl-SI" sz="9600" b="1" dirty="0">
                <a:solidFill>
                  <a:srgbClr val="C00000"/>
                </a:solidFill>
                <a:latin typeface="+mj-lt"/>
              </a:rPr>
              <a:t>                                                          J</a:t>
            </a:r>
          </a:p>
          <a:p>
            <a:r>
              <a:rPr lang="sl-SI" sz="9600" dirty="0">
                <a:solidFill>
                  <a:srgbClr val="002060"/>
                </a:solidFill>
                <a:latin typeface="+mj-lt"/>
              </a:rPr>
              <a:t>                                                             </a:t>
            </a:r>
            <a:r>
              <a:rPr lang="sl-SI" sz="9600" b="1" dirty="0">
                <a:solidFill>
                  <a:srgbClr val="C00000"/>
                </a:solidFill>
                <a:latin typeface="+mj-lt"/>
              </a:rPr>
              <a:t>E</a:t>
            </a:r>
            <a:r>
              <a:rPr lang="sl-SI" sz="9600" b="1" dirty="0">
                <a:solidFill>
                  <a:schemeClr val="tx2"/>
                </a:solidFill>
              </a:rPr>
              <a:t>                            </a:t>
            </a:r>
            <a:endParaRPr lang="sl-SI" sz="9600" b="1" dirty="0"/>
          </a:p>
          <a:p>
            <a:r>
              <a:rPr lang="sl-SI" sz="9600" dirty="0">
                <a:solidFill>
                  <a:srgbClr val="002060"/>
                </a:solidFill>
                <a:latin typeface="+mj-lt"/>
              </a:rPr>
              <a:t>          </a:t>
            </a:r>
          </a:p>
          <a:p>
            <a:r>
              <a:rPr lang="sl-SI" sz="9600" dirty="0">
                <a:solidFill>
                  <a:srgbClr val="002060"/>
                </a:solidFill>
                <a:latin typeface="+mj-lt"/>
              </a:rPr>
              <a:t>       </a:t>
            </a:r>
            <a:endParaRPr lang="sl-SI" sz="12800" dirty="0">
              <a:solidFill>
                <a:srgbClr val="002060"/>
              </a:solidFill>
              <a:latin typeface="+mj-lt"/>
            </a:endParaRPr>
          </a:p>
          <a:p>
            <a:r>
              <a:rPr lang="sl-SI" sz="12800" b="1" dirty="0">
                <a:solidFill>
                  <a:srgbClr val="C00000"/>
                </a:solidFill>
                <a:latin typeface="+mj-lt"/>
              </a:rPr>
              <a:t>                                          </a:t>
            </a:r>
            <a:endParaRPr lang="sl-SI" sz="11200" b="1" dirty="0">
              <a:solidFill>
                <a:srgbClr val="C00000"/>
              </a:solidFill>
              <a:latin typeface="+mj-lt"/>
            </a:endParaRPr>
          </a:p>
          <a:p>
            <a:r>
              <a:rPr lang="sl-SI" sz="11200" b="1" dirty="0">
                <a:solidFill>
                  <a:srgbClr val="C00000"/>
                </a:solidFill>
                <a:latin typeface="+mj-lt"/>
              </a:rPr>
              <a:t>                                       </a:t>
            </a:r>
          </a:p>
          <a:p>
            <a:endParaRPr lang="sl-SI" sz="8000" b="1" dirty="0">
              <a:solidFill>
                <a:srgbClr val="C00000"/>
              </a:solidFill>
              <a:latin typeface="+mj-lt"/>
            </a:endParaRPr>
          </a:p>
          <a:p>
            <a:endParaRPr lang="sl-SI" sz="2800" b="1" dirty="0">
              <a:solidFill>
                <a:srgbClr val="C00000"/>
              </a:solidFill>
              <a:latin typeface="+mj-lt"/>
            </a:endParaRPr>
          </a:p>
          <a:p>
            <a:endParaRPr lang="sl-SI" sz="2800" b="1" dirty="0">
              <a:solidFill>
                <a:srgbClr val="C00000"/>
              </a:solidFill>
              <a:latin typeface="+mj-lt"/>
            </a:endParaRPr>
          </a:p>
          <a:p>
            <a:endParaRPr lang="sl-SI" sz="2800" b="1" dirty="0">
              <a:solidFill>
                <a:srgbClr val="C00000"/>
              </a:solidFill>
              <a:latin typeface="+mj-lt"/>
            </a:endParaRPr>
          </a:p>
          <a:p>
            <a:r>
              <a:rPr lang="sl-SI" sz="2800" b="1" dirty="0">
                <a:solidFill>
                  <a:srgbClr val="C00000"/>
                </a:solidFill>
                <a:latin typeface="+mj-lt"/>
              </a:rPr>
              <a:t>          </a:t>
            </a:r>
          </a:p>
        </p:txBody>
      </p:sp>
      <p:pic>
        <p:nvPicPr>
          <p:cNvPr id="17" name="Picture 2" descr="Povezana sli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43" y="5589240"/>
            <a:ext cx="99294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ovezana sli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3567" y="5488784"/>
            <a:ext cx="1002247" cy="65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5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24625" cy="1368152"/>
          </a:xfrm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C00000"/>
                </a:solidFill>
              </a:rPr>
              <a:t>  </a:t>
            </a:r>
            <a:br>
              <a:rPr lang="sl-SI" sz="3600" dirty="0">
                <a:solidFill>
                  <a:srgbClr val="C00000"/>
                </a:solidFill>
              </a:rPr>
            </a:br>
            <a:r>
              <a:rPr lang="sl-SI" sz="3600" dirty="0">
                <a:solidFill>
                  <a:srgbClr val="C00000"/>
                </a:solidFill>
              </a:rPr>
              <a:t>                                                            O B J E M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32856"/>
            <a:ext cx="2575643" cy="42484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80729"/>
            <a:ext cx="2409812" cy="5400600"/>
          </a:xfrm>
          <a:prstGeom prst="rect">
            <a:avLst/>
          </a:prstGeom>
        </p:spPr>
      </p:pic>
      <p:pic>
        <p:nvPicPr>
          <p:cNvPr id="9" name="Ograda vsebine 8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7" y="982139"/>
            <a:ext cx="3136373" cy="5400600"/>
          </a:xfrm>
        </p:spPr>
      </p:pic>
      <p:sp>
        <p:nvSpPr>
          <p:cNvPr id="10" name="PoljeZBesedilom 9"/>
          <p:cNvSpPr txBox="1"/>
          <p:nvPr/>
        </p:nvSpPr>
        <p:spPr>
          <a:xfrm>
            <a:off x="142844" y="1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latin typeface="+mj-lt"/>
              </a:rPr>
              <a:t>                </a:t>
            </a:r>
            <a:r>
              <a:rPr lang="sl-SI" sz="2800" b="1" dirty="0">
                <a:solidFill>
                  <a:srgbClr val="002060"/>
                </a:solidFill>
                <a:latin typeface="+mj-lt"/>
              </a:rPr>
              <a:t>izdih                      zadrži                      izdih/vdih</a:t>
            </a:r>
          </a:p>
          <a:p>
            <a:r>
              <a:rPr lang="sl-SI" sz="2800" b="1" dirty="0">
                <a:solidFill>
                  <a:srgbClr val="002060"/>
                </a:solidFill>
                <a:latin typeface="+mj-lt"/>
              </a:rPr>
              <a:t>                                            ↓ vdih                         ↑ izdih</a:t>
            </a:r>
          </a:p>
          <a:p>
            <a:r>
              <a:rPr lang="sl-SI" sz="2800" b="1" dirty="0">
                <a:solidFill>
                  <a:srgbClr val="002060"/>
                </a:solidFill>
                <a:latin typeface="+mj-lt"/>
              </a:rPr>
              <a:t>                                                                         </a:t>
            </a:r>
          </a:p>
          <a:p>
            <a:r>
              <a:rPr lang="sl-SI" sz="2800" b="1" dirty="0">
                <a:solidFill>
                  <a:srgbClr val="002060"/>
                </a:solidFill>
                <a:latin typeface="+mj-lt"/>
              </a:rPr>
              <a:t>                                        </a:t>
            </a:r>
          </a:p>
        </p:txBody>
      </p:sp>
      <p:pic>
        <p:nvPicPr>
          <p:cNvPr id="11" name="Picture 6" descr="http://zastarse.si/wp-content/uploads/2015/08/moj-otrok-se-boji-zobozdravnika-kako-pomagati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694734" cy="92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7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780</Words>
  <Application>Microsoft Office PowerPoint</Application>
  <PresentationFormat>On-screen Show (4:3)</PresentationFormat>
  <Paragraphs>240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Officeova tema</vt:lpstr>
      <vt:lpstr>DOBRA DRŽA</vt:lpstr>
      <vt:lpstr>GLOBOK VDIH  - v trebuh,  - v hrbet   - v prsi  POČASEN IZDIH - prsi - hrbet - trebuh,  nazadnje stisni popek k hrbtenici  </vt:lpstr>
      <vt:lpstr>PowerPoint Presentation</vt:lpstr>
      <vt:lpstr>                                                  D R E V O                    vdih                            zadrži                          izdih</vt:lpstr>
      <vt:lpstr>PowerPoint Presentation</vt:lpstr>
      <vt:lpstr>    O D  L A G A N                  J                 E</vt:lpstr>
      <vt:lpstr>               izdih                zadrži  in nasmeh                     vdih  </vt:lpstr>
      <vt:lpstr>PowerPoint Presentation</vt:lpstr>
      <vt:lpstr>                                                               O B J E M</vt:lpstr>
      <vt:lpstr>                                  P O G U M </vt:lpstr>
      <vt:lpstr>                                                                                                                                zadrži                          vdih                                                          izdih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SAŠA STAPARSKI DOBRAVEC</dc:creator>
  <cp:lastModifiedBy>pranashri</cp:lastModifiedBy>
  <cp:revision>35</cp:revision>
  <dcterms:created xsi:type="dcterms:W3CDTF">2016-09-12T17:46:23Z</dcterms:created>
  <dcterms:modified xsi:type="dcterms:W3CDTF">2017-05-10T15:17:23Z</dcterms:modified>
</cp:coreProperties>
</file>